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7"/>
  </p:notesMasterIdLst>
  <p:sldIdLst>
    <p:sldId id="256" r:id="rId5"/>
    <p:sldId id="261" r:id="rId6"/>
    <p:sldId id="265" r:id="rId7"/>
    <p:sldId id="262" r:id="rId8"/>
    <p:sldId id="263" r:id="rId9"/>
    <p:sldId id="264" r:id="rId10"/>
    <p:sldId id="260" r:id="rId11"/>
    <p:sldId id="269" r:id="rId12"/>
    <p:sldId id="266" r:id="rId13"/>
    <p:sldId id="268" r:id="rId14"/>
    <p:sldId id="267" r:id="rId15"/>
    <p:sldId id="259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F5659"/>
    <a:srgbClr val="A3AAAD"/>
    <a:srgbClr val="1E407C"/>
    <a:srgbClr val="595959"/>
    <a:srgbClr val="009CDE"/>
    <a:srgbClr val="001E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218"/>
    <p:restoredTop sz="94680"/>
  </p:normalViewPr>
  <p:slideViewPr>
    <p:cSldViewPr snapToGrid="0" snapToObjects="1">
      <p:cViewPr varScale="1">
        <p:scale>
          <a:sx n="160" d="100"/>
          <a:sy n="160" d="100"/>
        </p:scale>
        <p:origin x="1470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neils\Documents\School\STAT%20580\Project%202\STAT580_Project2\Presentation\training_validation_test_split_chart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neils\Documents\School\STAT%20580\Project%202\STAT580_Project2\Presentation\model_result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neils\Documents\School\STAT%20580\Project%202\STAT580_Project2\Presentation\xgb_feature_importance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Training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000" b="1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3-B3B6-429A-9586-05985746B4D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Sheet1!$A$3</c:f>
              <c:numCache>
                <c:formatCode>0%</c:formatCode>
                <c:ptCount val="1"/>
                <c:pt idx="0">
                  <c:v>0.6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3B6-429A-9586-05985746B4D9}"/>
            </c:ext>
          </c:extLst>
        </c:ser>
        <c:ser>
          <c:idx val="1"/>
          <c:order val="1"/>
          <c:tx>
            <c:strRef>
              <c:f>Sheet1!$B$2</c:f>
              <c:strCache>
                <c:ptCount val="1"/>
                <c:pt idx="0">
                  <c:v>Validation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Sheet1!$B$3</c:f>
              <c:numCache>
                <c:formatCode>0%</c:formatCode>
                <c:ptCount val="1"/>
                <c:pt idx="0">
                  <c:v>0.2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3B6-429A-9586-05985746B4D9}"/>
            </c:ext>
          </c:extLst>
        </c:ser>
        <c:ser>
          <c:idx val="2"/>
          <c:order val="2"/>
          <c:tx>
            <c:strRef>
              <c:f>Sheet1!$C$2</c:f>
              <c:strCache>
                <c:ptCount val="1"/>
                <c:pt idx="0">
                  <c:v>Test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Sheet1!$C$3</c:f>
              <c:numCache>
                <c:formatCode>0%</c:formatCode>
                <c:ptCount val="1"/>
                <c:pt idx="0">
                  <c:v>0.2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3B6-429A-9586-05985746B4D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100"/>
        <c:axId val="86036015"/>
        <c:axId val="86036431"/>
      </c:barChart>
      <c:catAx>
        <c:axId val="86036015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6036431"/>
        <c:crosses val="autoZero"/>
        <c:auto val="1"/>
        <c:lblAlgn val="ctr"/>
        <c:lblOffset val="100"/>
        <c:noMultiLvlLbl val="0"/>
      </c:catAx>
      <c:valAx>
        <c:axId val="86036431"/>
        <c:scaling>
          <c:orientation val="minMax"/>
          <c:max val="1"/>
        </c:scaling>
        <c:delete val="1"/>
        <c:axPos val="b"/>
        <c:numFmt formatCode="0%" sourceLinked="1"/>
        <c:majorTickMark val="out"/>
        <c:minorTickMark val="none"/>
        <c:tickLblPos val="nextTo"/>
        <c:crossAx val="8603601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>
                <a:latin typeface="Franklin Gothic Book" panose="020B0503020102020204" pitchFamily="34" charset="0"/>
              </a:rPr>
              <a:t>Mean Squared Error by Predictive Model (in Millions)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27024750529372232"/>
          <c:y val="0.11052592135969759"/>
          <c:w val="0.69150658703893897"/>
          <c:h val="0.75868443576014832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Sheet1!$H$4</c:f>
              <c:strCache>
                <c:ptCount val="1"/>
                <c:pt idx="0">
                  <c:v>Decision Tree</c:v>
                </c:pt>
              </c:strCache>
            </c:strRef>
          </c:tx>
          <c:spPr>
            <a:solidFill>
              <a:srgbClr val="009CDE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Sheet1!$G$5:$G$15</c:f>
              <c:strCache>
                <c:ptCount val="11"/>
                <c:pt idx="0">
                  <c:v>Lasso</c:v>
                </c:pt>
                <c:pt idx="1">
                  <c:v>Ridge Regression</c:v>
                </c:pt>
                <c:pt idx="2">
                  <c:v>Linear Forward Selected Adj R^2</c:v>
                </c:pt>
                <c:pt idx="3">
                  <c:v>Linear Forward Selected Cp</c:v>
                </c:pt>
                <c:pt idx="4">
                  <c:v>Elastic Net</c:v>
                </c:pt>
                <c:pt idx="5">
                  <c:v>Linear Forward Selected BIC</c:v>
                </c:pt>
                <c:pt idx="6">
                  <c:v>Linear Backward Selected Adj R^2</c:v>
                </c:pt>
                <c:pt idx="7">
                  <c:v>Linear Backward Selected Cp</c:v>
                </c:pt>
                <c:pt idx="8">
                  <c:v>Linear Backward Selected BIC</c:v>
                </c:pt>
                <c:pt idx="9">
                  <c:v>Random Forest</c:v>
                </c:pt>
                <c:pt idx="10">
                  <c:v>XGBoost</c:v>
                </c:pt>
              </c:strCache>
            </c:strRef>
          </c:cat>
          <c:val>
            <c:numRef>
              <c:f>Sheet1!$H$5:$H$15</c:f>
              <c:numCache>
                <c:formatCode>General</c:formatCode>
                <c:ptCount val="11"/>
                <c:pt idx="9" formatCode="#,,&quot;M&quot;">
                  <c:v>765958842.40503502</c:v>
                </c:pt>
                <c:pt idx="10" formatCode="#,,&quot;M&quot;">
                  <c:v>622660928.16703105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776-4952-A4F7-DF63F5366E3E}"/>
            </c:ext>
          </c:extLst>
        </c:ser>
        <c:ser>
          <c:idx val="1"/>
          <c:order val="1"/>
          <c:tx>
            <c:strRef>
              <c:f>Sheet1!$I$4</c:f>
              <c:strCache>
                <c:ptCount val="1"/>
                <c:pt idx="0">
                  <c:v>Linear Regression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Sheet1!$G$5:$G$15</c:f>
              <c:strCache>
                <c:ptCount val="11"/>
                <c:pt idx="0">
                  <c:v>Lasso</c:v>
                </c:pt>
                <c:pt idx="1">
                  <c:v>Ridge Regression</c:v>
                </c:pt>
                <c:pt idx="2">
                  <c:v>Linear Forward Selected Adj R^2</c:v>
                </c:pt>
                <c:pt idx="3">
                  <c:v>Linear Forward Selected Cp</c:v>
                </c:pt>
                <c:pt idx="4">
                  <c:v>Elastic Net</c:v>
                </c:pt>
                <c:pt idx="5">
                  <c:v>Linear Forward Selected BIC</c:v>
                </c:pt>
                <c:pt idx="6">
                  <c:v>Linear Backward Selected Adj R^2</c:v>
                </c:pt>
                <c:pt idx="7">
                  <c:v>Linear Backward Selected Cp</c:v>
                </c:pt>
                <c:pt idx="8">
                  <c:v>Linear Backward Selected BIC</c:v>
                </c:pt>
                <c:pt idx="9">
                  <c:v>Random Forest</c:v>
                </c:pt>
                <c:pt idx="10">
                  <c:v>XGBoost</c:v>
                </c:pt>
              </c:strCache>
            </c:strRef>
          </c:cat>
          <c:val>
            <c:numRef>
              <c:f>Sheet1!$I$5:$I$15</c:f>
              <c:numCache>
                <c:formatCode>General</c:formatCode>
                <c:ptCount val="11"/>
                <c:pt idx="2" formatCode="#,,&quot;M&quot;">
                  <c:v>1068484672.87554</c:v>
                </c:pt>
                <c:pt idx="3" formatCode="#,,&quot;M&quot;">
                  <c:v>1006790080.5051301</c:v>
                </c:pt>
                <c:pt idx="5" formatCode="#,,&quot;M&quot;">
                  <c:v>956447763.39613295</c:v>
                </c:pt>
                <c:pt idx="6" formatCode="#,,&quot;M&quot;">
                  <c:v>915621549.46681297</c:v>
                </c:pt>
                <c:pt idx="7" formatCode="#,,&quot;M&quot;">
                  <c:v>902472200.329983</c:v>
                </c:pt>
                <c:pt idx="8" formatCode="#,,&quot;M&quot;">
                  <c:v>867542532.74363899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776-4952-A4F7-DF63F5366E3E}"/>
            </c:ext>
          </c:extLst>
        </c:ser>
        <c:ser>
          <c:idx val="2"/>
          <c:order val="2"/>
          <c:tx>
            <c:strRef>
              <c:f>Sheet1!$J$4</c:f>
              <c:strCache>
                <c:ptCount val="1"/>
                <c:pt idx="0">
                  <c:v>Shrinkage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Sheet1!$G$5:$G$15</c:f>
              <c:strCache>
                <c:ptCount val="11"/>
                <c:pt idx="0">
                  <c:v>Lasso</c:v>
                </c:pt>
                <c:pt idx="1">
                  <c:v>Ridge Regression</c:v>
                </c:pt>
                <c:pt idx="2">
                  <c:v>Linear Forward Selected Adj R^2</c:v>
                </c:pt>
                <c:pt idx="3">
                  <c:v>Linear Forward Selected Cp</c:v>
                </c:pt>
                <c:pt idx="4">
                  <c:v>Elastic Net</c:v>
                </c:pt>
                <c:pt idx="5">
                  <c:v>Linear Forward Selected BIC</c:v>
                </c:pt>
                <c:pt idx="6">
                  <c:v>Linear Backward Selected Adj R^2</c:v>
                </c:pt>
                <c:pt idx="7">
                  <c:v>Linear Backward Selected Cp</c:v>
                </c:pt>
                <c:pt idx="8">
                  <c:v>Linear Backward Selected BIC</c:v>
                </c:pt>
                <c:pt idx="9">
                  <c:v>Random Forest</c:v>
                </c:pt>
                <c:pt idx="10">
                  <c:v>XGBoost</c:v>
                </c:pt>
              </c:strCache>
            </c:strRef>
          </c:cat>
          <c:val>
            <c:numRef>
              <c:f>Sheet1!$J$5:$J$15</c:f>
              <c:numCache>
                <c:formatCode>#,,"M"</c:formatCode>
                <c:ptCount val="11"/>
                <c:pt idx="0">
                  <c:v>1800027642.0752299</c:v>
                </c:pt>
                <c:pt idx="1">
                  <c:v>1504535229.32039</c:v>
                </c:pt>
                <c:pt idx="4">
                  <c:v>979198971.67097104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776-4952-A4F7-DF63F5366E3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axId val="571865519"/>
        <c:axId val="571863023"/>
      </c:barChart>
      <c:catAx>
        <c:axId val="571865519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Book" panose="020B0503020102020204" pitchFamily="34" charset="0"/>
                <a:ea typeface="+mn-ea"/>
                <a:cs typeface="+mn-cs"/>
              </a:defRPr>
            </a:pPr>
            <a:endParaRPr lang="en-US"/>
          </a:p>
        </c:txPr>
        <c:crossAx val="571863023"/>
        <c:crosses val="autoZero"/>
        <c:auto val="1"/>
        <c:lblAlgn val="ctr"/>
        <c:lblOffset val="100"/>
        <c:noMultiLvlLbl val="0"/>
      </c:catAx>
      <c:valAx>
        <c:axId val="571863023"/>
        <c:scaling>
          <c:orientation val="minMax"/>
        </c:scaling>
        <c:delete val="0"/>
        <c:axPos val="b"/>
        <c:numFmt formatCode="#,,&quot;M&quot;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718655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5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Feature Importance of Top 17 Variables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xgb_feature_importance!$B$1</c:f>
              <c:strCache>
                <c:ptCount val="1"/>
                <c:pt idx="0">
                  <c:v>Importance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5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xgb_feature_importance!$A$2:$A$72</c:f>
              <c:strCache>
                <c:ptCount val="17"/>
                <c:pt idx="0">
                  <c:v>OverallCond</c:v>
                </c:pt>
                <c:pt idx="1">
                  <c:v>YrSold</c:v>
                </c:pt>
                <c:pt idx="2">
                  <c:v>BedroomAbvGr</c:v>
                </c:pt>
                <c:pt idx="3">
                  <c:v>WoodDeckSF</c:v>
                </c:pt>
                <c:pt idx="4">
                  <c:v>LotFrontage</c:v>
                </c:pt>
                <c:pt idx="5">
                  <c:v>BsmtFinType1GLQ</c:v>
                </c:pt>
                <c:pt idx="6">
                  <c:v>LotConfigCorner</c:v>
                </c:pt>
                <c:pt idx="7">
                  <c:v>BsmtQualGd</c:v>
                </c:pt>
                <c:pt idx="8">
                  <c:v>KitchenQualGd</c:v>
                </c:pt>
                <c:pt idx="9">
                  <c:v>GarageTypeAttchd</c:v>
                </c:pt>
                <c:pt idx="10">
                  <c:v>YearBuilt</c:v>
                </c:pt>
                <c:pt idx="11">
                  <c:v>FullBath</c:v>
                </c:pt>
                <c:pt idx="12">
                  <c:v>LotArea</c:v>
                </c:pt>
                <c:pt idx="13">
                  <c:v>BsmtFinSF1</c:v>
                </c:pt>
                <c:pt idx="14">
                  <c:v>KitchenQualEx</c:v>
                </c:pt>
                <c:pt idx="15">
                  <c:v>GrLivArea</c:v>
                </c:pt>
                <c:pt idx="16">
                  <c:v>OverallQual</c:v>
                </c:pt>
              </c:strCache>
            </c:strRef>
          </c:cat>
          <c:val>
            <c:numRef>
              <c:f>xgb_feature_importance!$B$2:$B$72</c:f>
              <c:numCache>
                <c:formatCode>0.0%</c:formatCode>
                <c:ptCount val="17"/>
                <c:pt idx="0">
                  <c:v>5.36707194166758E-3</c:v>
                </c:pt>
                <c:pt idx="1">
                  <c:v>6.03500655628078E-3</c:v>
                </c:pt>
                <c:pt idx="2">
                  <c:v>6.2700012087012298E-3</c:v>
                </c:pt>
                <c:pt idx="3">
                  <c:v>6.3141097321334798E-3</c:v>
                </c:pt>
                <c:pt idx="4">
                  <c:v>7.4725066799339601E-3</c:v>
                </c:pt>
                <c:pt idx="5">
                  <c:v>1.09133225257649E-2</c:v>
                </c:pt>
                <c:pt idx="6">
                  <c:v>1.1245545892481199E-2</c:v>
                </c:pt>
                <c:pt idx="7">
                  <c:v>1.18603214977569E-2</c:v>
                </c:pt>
                <c:pt idx="8">
                  <c:v>1.22763184349578E-2</c:v>
                </c:pt>
                <c:pt idx="9">
                  <c:v>1.32292376371897E-2</c:v>
                </c:pt>
                <c:pt idx="10">
                  <c:v>3.2013469926215198E-2</c:v>
                </c:pt>
                <c:pt idx="11">
                  <c:v>4.24245350841869E-2</c:v>
                </c:pt>
                <c:pt idx="12">
                  <c:v>5.7710477060035598E-2</c:v>
                </c:pt>
                <c:pt idx="13">
                  <c:v>6.5805955824723594E-2</c:v>
                </c:pt>
                <c:pt idx="14">
                  <c:v>6.8171087805567507E-2</c:v>
                </c:pt>
                <c:pt idx="15">
                  <c:v>0.111648683843678</c:v>
                </c:pt>
                <c:pt idx="16">
                  <c:v>0.49954289597652801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49A-4B8B-9DC3-28CF317985E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0"/>
        <c:axId val="250925439"/>
        <c:axId val="250931679"/>
      </c:barChart>
      <c:catAx>
        <c:axId val="250925439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50931679"/>
        <c:crosses val="autoZero"/>
        <c:auto val="1"/>
        <c:lblAlgn val="ctr"/>
        <c:lblOffset val="100"/>
        <c:noMultiLvlLbl val="0"/>
      </c:catAx>
      <c:valAx>
        <c:axId val="250931679"/>
        <c:scaling>
          <c:orientation val="minMax"/>
        </c:scaling>
        <c:delete val="1"/>
        <c:axPos val="b"/>
        <c:numFmt formatCode="0%" sourceLinked="0"/>
        <c:majorTickMark val="none"/>
        <c:minorTickMark val="none"/>
        <c:tickLblPos val="nextTo"/>
        <c:crossAx val="25092543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007A53-B775-5D4D-835E-81B0F738E6E2}" type="datetimeFigureOut">
              <a:rPr lang="en-US" smtClean="0"/>
              <a:t>8/5/2022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CEF062-9598-1848-AEF7-F6A19C06E2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7139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A5C87FB-6C7F-6341-B3AC-7A03AC6D386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35" r="4465"/>
          <a:stretch/>
        </p:blipFill>
        <p:spPr>
          <a:xfrm>
            <a:off x="0" y="0"/>
            <a:ext cx="9144000" cy="686409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4E5EF8-3F55-CC40-8877-5D48D7C063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6"/>
            <a:ext cx="6858000" cy="1570961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D648D3-80FB-6246-9942-F676252E6F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693324"/>
            <a:ext cx="6858000" cy="648392"/>
          </a:xfrm>
        </p:spPr>
        <p:txBody>
          <a:bodyPr/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892" indent="0" algn="ctr">
              <a:buNone/>
              <a:defRPr sz="1500"/>
            </a:lvl2pPr>
            <a:lvl3pPr marL="685783" indent="0" algn="ctr">
              <a:buNone/>
              <a:defRPr sz="1350"/>
            </a:lvl3pPr>
            <a:lvl4pPr marL="1028675" indent="0" algn="ctr">
              <a:buNone/>
              <a:defRPr sz="1200"/>
            </a:lvl4pPr>
            <a:lvl5pPr marL="1371566" indent="0" algn="ctr">
              <a:buNone/>
              <a:defRPr sz="1200"/>
            </a:lvl5pPr>
            <a:lvl6pPr marL="1714457" indent="0" algn="ctr">
              <a:buNone/>
              <a:defRPr sz="1200"/>
            </a:lvl6pPr>
            <a:lvl7pPr marL="2057348" indent="0" algn="ctr">
              <a:buNone/>
              <a:defRPr sz="1200"/>
            </a:lvl7pPr>
            <a:lvl8pPr marL="2400240" indent="0" algn="ctr">
              <a:buNone/>
              <a:defRPr sz="1200"/>
            </a:lvl8pPr>
            <a:lvl9pPr marL="2743132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D09F92B-E9CD-1043-ADF5-647DA2A9ECB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370" y="3851391"/>
            <a:ext cx="2606294" cy="1204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7885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580087E-EAD0-9943-8A61-EC0B6D11A0D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8740" r="25452"/>
          <a:stretch/>
        </p:blipFill>
        <p:spPr>
          <a:xfrm>
            <a:off x="4060" y="6085756"/>
            <a:ext cx="9139940" cy="77724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0115303-0D88-FC4F-A64A-0DABCD2F0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88615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C8021D-5040-E443-B438-B5DF5DB17B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51285"/>
            <a:ext cx="7886700" cy="479263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66905F6-993F-D349-A0EA-9D639A51B81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538" y="6064836"/>
            <a:ext cx="1765554" cy="816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3949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6C763D1-54E7-1F4C-9A40-8033FD87C9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37473" y="1250950"/>
            <a:ext cx="3977878" cy="481911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115303-0D88-FC4F-A64A-0DABCD2F0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88615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C8021D-5040-E443-B438-B5DF5DB17B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1" y="1250951"/>
            <a:ext cx="3814459" cy="481911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BD3E57B-7AA0-CB4E-84C8-14051157E7C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8740" r="25033"/>
          <a:stretch/>
        </p:blipFill>
        <p:spPr>
          <a:xfrm>
            <a:off x="4060" y="6085757"/>
            <a:ext cx="9139940" cy="77289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92E3011-1B8B-5640-AE26-C7ED9C07F79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538" y="6064836"/>
            <a:ext cx="1765554" cy="816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969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rgbClr val="001E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C481C7B-08F7-844C-899A-F9E5FA8CF31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35" r="4465" b="52482"/>
          <a:stretch/>
        </p:blipFill>
        <p:spPr>
          <a:xfrm>
            <a:off x="0" y="0"/>
            <a:ext cx="9144000" cy="32616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C403D84-AA45-1D40-9400-B1135229D76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93" t="29642" r="1118" b="26071"/>
          <a:stretch/>
        </p:blipFill>
        <p:spPr>
          <a:xfrm>
            <a:off x="1" y="3261675"/>
            <a:ext cx="9143999" cy="360757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FF89896-24B9-D543-BC49-89300DAB7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5286" y="1124715"/>
            <a:ext cx="5946178" cy="1442997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7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384264-DB8D-274D-83EB-C183729E59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5286" y="2495402"/>
            <a:ext cx="5946178" cy="766273"/>
          </a:xfrm>
        </p:spPr>
        <p:txBody>
          <a:bodyPr/>
          <a:lstStyle>
            <a:lvl1pPr marL="0" indent="0">
              <a:buNone/>
              <a:defRPr sz="18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34289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173734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bg>
      <p:bgPr>
        <a:solidFill>
          <a:srgbClr val="001E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B6E233E-137F-7A40-BBE7-E0A1130BB2D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35" r="4465" b="52482"/>
          <a:stretch/>
        </p:blipFill>
        <p:spPr>
          <a:xfrm>
            <a:off x="0" y="0"/>
            <a:ext cx="9144000" cy="32616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FF89896-24B9-D543-BC49-89300DAB7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5286" y="1124715"/>
            <a:ext cx="5946178" cy="1442997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7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384264-DB8D-274D-83EB-C183729E59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5286" y="2495400"/>
            <a:ext cx="5946178" cy="672674"/>
          </a:xfrm>
        </p:spPr>
        <p:txBody>
          <a:bodyPr/>
          <a:lstStyle>
            <a:lvl1pPr marL="0" indent="0">
              <a:buNone/>
              <a:defRPr sz="18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34289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F58B01F-C66D-C041-B01B-9D8150197C3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3262316"/>
            <a:ext cx="9144000" cy="3595687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9362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02F7A6A-EF14-A644-A850-18DFD8B4936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35" r="4465"/>
          <a:stretch/>
        </p:blipFill>
        <p:spPr>
          <a:xfrm>
            <a:off x="0" y="0"/>
            <a:ext cx="9144000" cy="686409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4E5EF8-3F55-CC40-8877-5D48D7C0631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43000" y="1122366"/>
            <a:ext cx="6858000" cy="1570961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560F873-7918-BE4A-AA6A-8444FEB727E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370" y="5230994"/>
            <a:ext cx="2606294" cy="1204722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BFD648D3-80FB-6246-9942-F676252E6F9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43002" y="3797668"/>
            <a:ext cx="3854585" cy="1279903"/>
          </a:xfrm>
        </p:spPr>
        <p:txBody>
          <a:bodyPr/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892" indent="0" algn="ctr">
              <a:buNone/>
              <a:defRPr sz="1500"/>
            </a:lvl2pPr>
            <a:lvl3pPr marL="685783" indent="0" algn="ctr">
              <a:buNone/>
              <a:defRPr sz="1350"/>
            </a:lvl3pPr>
            <a:lvl4pPr marL="1028675" indent="0" algn="ctr">
              <a:buNone/>
              <a:defRPr sz="1200"/>
            </a:lvl4pPr>
            <a:lvl5pPr marL="1371566" indent="0" algn="ctr">
              <a:buNone/>
              <a:defRPr sz="1200"/>
            </a:lvl5pPr>
            <a:lvl6pPr marL="1714457" indent="0" algn="ctr">
              <a:buNone/>
              <a:defRPr sz="1200"/>
            </a:lvl6pPr>
            <a:lvl7pPr marL="2057348" indent="0" algn="ctr">
              <a:buNone/>
              <a:defRPr sz="1200"/>
            </a:lvl7pPr>
            <a:lvl8pPr marL="2400240" indent="0" algn="ctr">
              <a:buNone/>
              <a:defRPr sz="1200"/>
            </a:lvl8pPr>
            <a:lvl9pPr marL="2743132" indent="0" algn="ctr">
              <a:buNone/>
              <a:defRPr sz="1200"/>
            </a:lvl9pPr>
          </a:lstStyle>
          <a:p>
            <a:r>
              <a:rPr lang="en-US" dirty="0"/>
              <a:t>Contact information</a:t>
            </a:r>
          </a:p>
        </p:txBody>
      </p:sp>
    </p:spTree>
    <p:extLst>
      <p:ext uri="{BB962C8B-B14F-4D97-AF65-F5344CB8AC3E}">
        <p14:creationId xmlns:p14="http://schemas.microsoft.com/office/powerpoint/2010/main" val="38706628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F0656E-DA2F-C14C-BF10-2FC3587B40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251287"/>
            <a:ext cx="7886700" cy="49256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C3011-D639-B54B-9228-EB3085D04C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EC4368-C769-8143-B102-F97927FA2E0C}" type="datetimeFigureOut">
              <a:rPr lang="en-US" smtClean="0"/>
              <a:t>8/5/2022</a:t>
            </a:fld>
            <a:endParaRPr lang="en-US"/>
          </a:p>
        </p:txBody>
      </p:sp>
      <p:sp>
        <p:nvSpPr>
          <p:cNvPr id="7" name="Title Placeholder 6">
            <a:extLst>
              <a:ext uri="{FF2B5EF4-FFF2-40B4-BE49-F238E27FC236}">
                <a16:creationId xmlns:a16="http://schemas.microsoft.com/office/drawing/2014/main" id="{A5E7B941-CE32-1D43-B287-BCB25BBF8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7538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394305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63" r:id="rId5"/>
    <p:sldLayoutId id="2147483662" r:id="rId6"/>
  </p:sldLayoutIdLst>
  <p:txStyles>
    <p:titleStyle>
      <a:lvl1pPr algn="l" defTabSz="685783" rtl="0" eaLnBrk="1" latinLnBrk="0" hangingPunct="1">
        <a:lnSpc>
          <a:spcPct val="90000"/>
        </a:lnSpc>
        <a:spcBef>
          <a:spcPct val="0"/>
        </a:spcBef>
        <a:buNone/>
        <a:defRPr sz="2850" kern="120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71446" indent="-171446" algn="l" defTabSz="685783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3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28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20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12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FD5B3-474B-15A0-E850-AB65E1D5E24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RE/MAX Housing Prediction Model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60672B-707A-3331-E8DE-AC8F5D6D97A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August 2022</a:t>
            </a:r>
          </a:p>
        </p:txBody>
      </p:sp>
    </p:spTree>
    <p:extLst>
      <p:ext uri="{BB962C8B-B14F-4D97-AF65-F5344CB8AC3E}">
        <p14:creationId xmlns:p14="http://schemas.microsoft.com/office/powerpoint/2010/main" val="42219615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980C6-C15B-FC5E-1710-AC7ECF7D9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 Tuning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357730-FC14-85D7-E443-00618E3075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1456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1D8A6-5DF4-9221-7197-8546CAE40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F80A90-0320-161D-9432-A03EEB118F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Provide predictions from current test dataset.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Deploy </a:t>
            </a:r>
            <a:r>
              <a:rPr lang="en-US" dirty="0" err="1"/>
              <a:t>XGBoost</a:t>
            </a:r>
            <a:r>
              <a:rPr lang="en-US" dirty="0"/>
              <a:t> model predict future </a:t>
            </a:r>
            <a:r>
              <a:rPr lang="en-US"/>
              <a:t>sale prices.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70557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EF3D5-2542-8FD7-72E5-4B613DB0D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4A6B38-F131-9DD9-CFE7-006EF2E464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8241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F88B7-60AB-0B10-01F1-88BFDE65B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Executive Summary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D365E9B9-3930-6728-F8E7-162CE3D238F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93309051"/>
              </p:ext>
            </p:extLst>
          </p:nvPr>
        </p:nvGraphicFramePr>
        <p:xfrm>
          <a:off x="628650" y="1250950"/>
          <a:ext cx="7886700" cy="24561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0221">
                  <a:extLst>
                    <a:ext uri="{9D8B030D-6E8A-4147-A177-3AD203B41FA5}">
                      <a16:colId xmlns:a16="http://schemas.microsoft.com/office/drawing/2014/main" val="3223028429"/>
                    </a:ext>
                  </a:extLst>
                </a:gridCol>
                <a:gridCol w="6196479">
                  <a:extLst>
                    <a:ext uri="{9D8B030D-6E8A-4147-A177-3AD203B41FA5}">
                      <a16:colId xmlns:a16="http://schemas.microsoft.com/office/drawing/2014/main" val="26397941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accent1"/>
                          </a:solidFill>
                        </a:rPr>
                        <a:t>Question</a:t>
                      </a:r>
                    </a:p>
                  </a:txBody>
                  <a:tcPr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What model can most accurately predict housing prices using data scraped from online resources?</a:t>
                      </a:r>
                    </a:p>
                  </a:txBody>
                  <a:tcPr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3361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accent1"/>
                          </a:solidFill>
                        </a:rPr>
                        <a:t>High Level Summary</a:t>
                      </a:r>
                    </a:p>
                  </a:txBody>
                  <a:tcPr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b="0" dirty="0"/>
                        <a:t>Tree-based methods had the lowest validation error</a:t>
                      </a:r>
                    </a:p>
                  </a:txBody>
                  <a:tcPr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81537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accent1"/>
                          </a:solidFill>
                        </a:rPr>
                        <a:t>Next Steps</a:t>
                      </a:r>
                    </a:p>
                  </a:txBody>
                  <a:tcPr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b="0" dirty="0"/>
                        <a:t>Implement the tuned </a:t>
                      </a:r>
                      <a:r>
                        <a:rPr lang="en-US" b="0" dirty="0" err="1"/>
                        <a:t>XGBoost</a:t>
                      </a:r>
                      <a:r>
                        <a:rPr lang="en-US" b="0" dirty="0"/>
                        <a:t> algorithm to predict housing prices</a:t>
                      </a:r>
                    </a:p>
                  </a:txBody>
                  <a:tcPr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041045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accent1"/>
                          </a:solidFill>
                        </a:rPr>
                        <a:t>Data</a:t>
                      </a:r>
                    </a:p>
                  </a:txBody>
                  <a:tcPr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b="0" dirty="0"/>
                        <a:t>Training/Validation Sources: CollegeCr.csv, Edwards.csv, OldTown.csv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b="0" dirty="0"/>
                        <a:t>Test Sources: CollegeCr.test.csv, Edwards.test.csv, OldTown.test.csv</a:t>
                      </a:r>
                    </a:p>
                  </a:txBody>
                  <a:tcPr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391162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accent1"/>
                          </a:solidFill>
                        </a:rPr>
                        <a:t>Watchouts</a:t>
                      </a:r>
                    </a:p>
                  </a:txBody>
                  <a:tcPr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b="0" dirty="0"/>
                        <a:t>Columns were not consistently available between datasets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b="0" dirty="0"/>
                        <a:t>Missing values required imputation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b="0" dirty="0"/>
                        <a:t>Model training excluded anomalous records</a:t>
                      </a:r>
                    </a:p>
                  </a:txBody>
                  <a:tcPr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883415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326859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882CE7-6D9F-8428-3228-3A49D0039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Quality Remediation and Transformations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BF960-F4B5-60BF-F38D-E3AB83EB71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Derived </a:t>
            </a:r>
            <a:r>
              <a:rPr lang="en-US" b="1" dirty="0">
                <a:solidFill>
                  <a:schemeClr val="accent1"/>
                </a:solidFill>
              </a:rPr>
              <a:t>Neighborhood</a:t>
            </a:r>
            <a:r>
              <a:rPr lang="en-US" dirty="0"/>
              <a:t> variable from file names.</a:t>
            </a:r>
          </a:p>
          <a:p>
            <a:r>
              <a:rPr lang="en-US" dirty="0"/>
              <a:t>Split into multiple variables:</a:t>
            </a:r>
          </a:p>
          <a:p>
            <a:pPr lvl="1"/>
            <a:r>
              <a:rPr lang="en-US" dirty="0"/>
              <a:t>Exterior →  Exterior1st, </a:t>
            </a:r>
            <a:r>
              <a:rPr lang="en-US" dirty="0" err="1"/>
              <a:t>ExteriorQual</a:t>
            </a:r>
            <a:r>
              <a:rPr lang="en-US" dirty="0"/>
              <a:t>, </a:t>
            </a:r>
            <a:r>
              <a:rPr lang="en-US" dirty="0" err="1"/>
              <a:t>ExteriorCond</a:t>
            </a:r>
            <a:endParaRPr lang="en-US" dirty="0"/>
          </a:p>
          <a:p>
            <a:pPr lvl="1"/>
            <a:r>
              <a:rPr lang="en-US" dirty="0" err="1"/>
              <a:t>LotInfo</a:t>
            </a:r>
            <a:r>
              <a:rPr lang="en-US" dirty="0"/>
              <a:t> → </a:t>
            </a:r>
            <a:r>
              <a:rPr lang="en-US" dirty="0" err="1"/>
              <a:t>LotConfig</a:t>
            </a:r>
            <a:r>
              <a:rPr lang="en-US" dirty="0"/>
              <a:t>, </a:t>
            </a:r>
            <a:r>
              <a:rPr lang="en-US" dirty="0" err="1"/>
              <a:t>LotShape</a:t>
            </a:r>
            <a:r>
              <a:rPr lang="en-US" dirty="0"/>
              <a:t>, </a:t>
            </a:r>
            <a:r>
              <a:rPr lang="en-US" dirty="0" err="1"/>
              <a:t>LotArea</a:t>
            </a:r>
            <a:r>
              <a:rPr lang="en-US" dirty="0"/>
              <a:t>, </a:t>
            </a:r>
            <a:r>
              <a:rPr lang="en-US" dirty="0" err="1"/>
              <a:t>LotFrontage</a:t>
            </a:r>
            <a:endParaRPr lang="en-US" dirty="0"/>
          </a:p>
          <a:p>
            <a:r>
              <a:rPr lang="en-US" dirty="0"/>
              <a:t>Removed:</a:t>
            </a:r>
          </a:p>
          <a:p>
            <a:pPr lvl="1"/>
            <a:r>
              <a:rPr lang="en-US" dirty="0"/>
              <a:t>3 full row duplicates</a:t>
            </a:r>
          </a:p>
          <a:p>
            <a:pPr lvl="1"/>
            <a:r>
              <a:rPr lang="en-US" dirty="0" err="1"/>
              <a:t>Anamoly</a:t>
            </a:r>
            <a:r>
              <a:rPr lang="en-US" dirty="0"/>
              <a:t> with </a:t>
            </a:r>
            <a:r>
              <a:rPr lang="en-US" dirty="0" err="1"/>
              <a:t>YrSold</a:t>
            </a:r>
            <a:r>
              <a:rPr lang="en-US" dirty="0"/>
              <a:t> 2001 and </a:t>
            </a:r>
            <a:r>
              <a:rPr lang="en-US" dirty="0" err="1"/>
              <a:t>YearBuilt</a:t>
            </a:r>
            <a:r>
              <a:rPr lang="en-US" dirty="0"/>
              <a:t> 2004</a:t>
            </a:r>
          </a:p>
          <a:p>
            <a:pPr lvl="1"/>
            <a:r>
              <a:rPr lang="en-US" dirty="0"/>
              <a:t>Utility, </a:t>
            </a:r>
            <a:r>
              <a:rPr lang="en-US" dirty="0" err="1"/>
              <a:t>BsmtUnfSF</a:t>
            </a:r>
            <a:r>
              <a:rPr lang="en-US" dirty="0"/>
              <a:t>, and </a:t>
            </a:r>
            <a:r>
              <a:rPr lang="en-US" dirty="0" err="1"/>
              <a:t>KitchenAbvGr</a:t>
            </a:r>
            <a:r>
              <a:rPr lang="en-US" dirty="0"/>
              <a:t> columns</a:t>
            </a:r>
          </a:p>
          <a:p>
            <a:r>
              <a:rPr lang="en-US" dirty="0"/>
              <a:t>Filled in empty:</a:t>
            </a:r>
          </a:p>
          <a:p>
            <a:pPr lvl="1"/>
            <a:r>
              <a:rPr lang="en-US" dirty="0" err="1"/>
              <a:t>BsmtQual</a:t>
            </a:r>
            <a:r>
              <a:rPr lang="en-US" dirty="0"/>
              <a:t>, BsmtFinType1, and </a:t>
            </a:r>
            <a:r>
              <a:rPr lang="en-US" dirty="0" err="1"/>
              <a:t>GarageType</a:t>
            </a:r>
            <a:r>
              <a:rPr lang="en-US" dirty="0"/>
              <a:t> with NA</a:t>
            </a:r>
          </a:p>
          <a:p>
            <a:pPr lvl="1"/>
            <a:r>
              <a:rPr lang="en-US" dirty="0"/>
              <a:t>LotFR3 with 0</a:t>
            </a:r>
          </a:p>
        </p:txBody>
      </p:sp>
    </p:spTree>
    <p:extLst>
      <p:ext uri="{BB962C8B-B14F-4D97-AF65-F5344CB8AC3E}">
        <p14:creationId xmlns:p14="http://schemas.microsoft.com/office/powerpoint/2010/main" val="9739782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73B89-4E7C-2638-2E8E-2D415DDC2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Families Evaluated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DFC911F7-B8DD-0F31-C668-B8D33A0F493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65192672"/>
              </p:ext>
            </p:extLst>
          </p:nvPr>
        </p:nvGraphicFramePr>
        <p:xfrm>
          <a:off x="628650" y="1250950"/>
          <a:ext cx="7886700" cy="1879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43350">
                  <a:extLst>
                    <a:ext uri="{9D8B030D-6E8A-4147-A177-3AD203B41FA5}">
                      <a16:colId xmlns:a16="http://schemas.microsoft.com/office/drawing/2014/main" val="3458445092"/>
                    </a:ext>
                  </a:extLst>
                </a:gridCol>
                <a:gridCol w="3943350">
                  <a:extLst>
                    <a:ext uri="{9D8B030D-6E8A-4147-A177-3AD203B41FA5}">
                      <a16:colId xmlns:a16="http://schemas.microsoft.com/office/drawing/2014/main" val="164292833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Family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Objective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26677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Linear Regression with Stepwise Selection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Add or remove one variable at a time and evaluate model accuracy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85747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Shrinkage Methods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Shrink the coefficient estimates towards zero by applying a penalty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62400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Tree-Based Methods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Stratify or segment the predictor variable space into several simple regions with predicted responses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58551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51293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25D9473-6E7E-AE4D-033D-C72DFA1CCA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2518175"/>
            <a:ext cx="4834497" cy="352574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E25B42D-252E-9477-6A5F-4FDD02A06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Comparison Measure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629A301-01B1-D616-BC56-CDD857C9022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28650" y="1251287"/>
                <a:ext cx="7886700" cy="4792630"/>
              </a:xfrm>
            </p:spPr>
            <p:txBody>
              <a:bodyPr/>
              <a:lstStyle/>
              <a:p>
                <a:r>
                  <a:rPr lang="en-US" b="1" dirty="0"/>
                  <a:t>Mean Squared Error (MSE)</a:t>
                </a:r>
                <a:r>
                  <a:rPr lang="en-US" dirty="0"/>
                  <a:t>: The squared distance of each actual observed value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from the predicted value divided by the number of observations.</a:t>
                </a:r>
              </a:p>
              <a:p>
                <a:r>
                  <a:rPr lang="en-US" dirty="0"/>
                  <a:t>Measured vertically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pPr marL="0" indent="0" algn="r">
                  <a:buNone/>
                </a:pP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𝑀𝑆𝐸</m:t>
                    </m:r>
                    <m:r>
                      <a:rPr lang="en-US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Sup>
                          <m:sSubSupPr>
                            <m:ctrlPr>
                              <a:rPr lang="en-US" i="1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i="1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lang="en-US" i="1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en-US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en-US" i="1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i="1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  <m:sup>
                            <m:r>
                              <a:rPr lang="en-US" i="1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en-US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en-US" i="1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i="1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  <m:sup>
                            <m:r>
                              <a:rPr lang="en-US" i="1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num>
                      <m:den>
                        <m:r>
                          <a:rPr lang="en-US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den>
                    </m:f>
                  </m:oMath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629A301-01B1-D616-BC56-CDD857C9022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1251287"/>
                <a:ext cx="7886700" cy="4792630"/>
              </a:xfrm>
              <a:blipFill>
                <a:blip r:embed="rId3"/>
                <a:stretch>
                  <a:fillRect l="-773" t="-139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0343A97-CF10-C65C-B933-556289034248}"/>
              </a:ext>
            </a:extLst>
          </p:cNvPr>
          <p:cNvCxnSpPr>
            <a:cxnSpLocks/>
          </p:cNvCxnSpPr>
          <p:nvPr/>
        </p:nvCxnSpPr>
        <p:spPr>
          <a:xfrm>
            <a:off x="1511968" y="4965034"/>
            <a:ext cx="0" cy="521368"/>
          </a:xfrm>
          <a:prstGeom prst="line">
            <a:avLst/>
          </a:prstGeom>
          <a:ln w="25400" cap="flat">
            <a:solidFill>
              <a:schemeClr val="accent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1ECF09B-ECD4-74EB-D340-76FA0FDDFEC3}"/>
              </a:ext>
            </a:extLst>
          </p:cNvPr>
          <p:cNvCxnSpPr>
            <a:cxnSpLocks/>
          </p:cNvCxnSpPr>
          <p:nvPr/>
        </p:nvCxnSpPr>
        <p:spPr>
          <a:xfrm>
            <a:off x="3302668" y="4431506"/>
            <a:ext cx="0" cy="350044"/>
          </a:xfrm>
          <a:prstGeom prst="line">
            <a:avLst/>
          </a:prstGeom>
          <a:ln w="25400" cap="flat">
            <a:solidFill>
              <a:schemeClr val="accent1"/>
            </a:solidFill>
            <a:prstDash val="solid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8985F8C-5122-EF19-A8B1-0D8B81494D3F}"/>
              </a:ext>
            </a:extLst>
          </p:cNvPr>
          <p:cNvCxnSpPr>
            <a:cxnSpLocks/>
          </p:cNvCxnSpPr>
          <p:nvPr/>
        </p:nvCxnSpPr>
        <p:spPr>
          <a:xfrm>
            <a:off x="4467252" y="2756221"/>
            <a:ext cx="0" cy="953767"/>
          </a:xfrm>
          <a:prstGeom prst="line">
            <a:avLst/>
          </a:prstGeom>
          <a:ln w="25400" cap="flat">
            <a:solidFill>
              <a:schemeClr val="accent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6284804C-0C2F-8DF2-6799-F857E612A239}"/>
                  </a:ext>
                </a:extLst>
              </p:cNvPr>
              <p:cNvSpPr txBox="1"/>
              <p:nvPr/>
            </p:nvSpPr>
            <p:spPr>
              <a:xfrm>
                <a:off x="1456350" y="4965034"/>
                <a:ext cx="37913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6284804C-0C2F-8DF2-6799-F857E612A23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56350" y="4965034"/>
                <a:ext cx="379139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3B863FE0-5459-45F4-08C2-7AF4DF3FA90D}"/>
                  </a:ext>
                </a:extLst>
              </p:cNvPr>
              <p:cNvSpPr txBox="1"/>
              <p:nvPr/>
            </p:nvSpPr>
            <p:spPr>
              <a:xfrm>
                <a:off x="3259131" y="4417933"/>
                <a:ext cx="37913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3B863FE0-5459-45F4-08C2-7AF4DF3FA9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59131" y="4417933"/>
                <a:ext cx="379139" cy="369332"/>
              </a:xfrm>
              <a:prstGeom prst="rect">
                <a:avLst/>
              </a:prstGeom>
              <a:blipFill>
                <a:blip r:embed="rId5"/>
                <a:stretch>
                  <a:fillRect b="-1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C89A5A00-15C6-63CA-5A48-030C3436B7E3}"/>
                  </a:ext>
                </a:extLst>
              </p:cNvPr>
              <p:cNvSpPr txBox="1"/>
              <p:nvPr/>
            </p:nvSpPr>
            <p:spPr>
              <a:xfrm>
                <a:off x="4437933" y="2919951"/>
                <a:ext cx="37913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C89A5A00-15C6-63CA-5A48-030C3436B7E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37933" y="2919951"/>
                <a:ext cx="379139" cy="369332"/>
              </a:xfrm>
              <a:prstGeom prst="rect">
                <a:avLst/>
              </a:prstGeom>
              <a:blipFill>
                <a:blip r:embed="rId6"/>
                <a:stretch>
                  <a:fillRect r="-16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955E21FC-D483-6BB7-4A52-AF53CCDC4381}"/>
                  </a:ext>
                </a:extLst>
              </p:cNvPr>
              <p:cNvSpPr txBox="1"/>
              <p:nvPr/>
            </p:nvSpPr>
            <p:spPr>
              <a:xfrm>
                <a:off x="1342469" y="4407519"/>
                <a:ext cx="33899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955E21FC-D483-6BB7-4A52-AF53CCDC438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42469" y="4407519"/>
                <a:ext cx="338998" cy="369332"/>
              </a:xfrm>
              <a:prstGeom prst="rect">
                <a:avLst/>
              </a:prstGeom>
              <a:blipFill>
                <a:blip r:embed="rId7"/>
                <a:stretch>
                  <a:fillRect r="-7143" b="-81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0B45ADD3-AF14-5DF3-8C7F-303CA03AF4BC}"/>
                  </a:ext>
                </a:extLst>
              </p:cNvPr>
              <p:cNvSpPr txBox="1"/>
              <p:nvPr/>
            </p:nvSpPr>
            <p:spPr>
              <a:xfrm>
                <a:off x="3104039" y="4880187"/>
                <a:ext cx="33899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0B45ADD3-AF14-5DF3-8C7F-303CA03AF4B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04039" y="4880187"/>
                <a:ext cx="338998" cy="369332"/>
              </a:xfrm>
              <a:prstGeom prst="rect">
                <a:avLst/>
              </a:prstGeom>
              <a:blipFill>
                <a:blip r:embed="rId8"/>
                <a:stretch>
                  <a:fillRect r="-8929" b="-8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0BED2D8A-3BE2-5719-46C0-A752BE53661F}"/>
                  </a:ext>
                </a:extLst>
              </p:cNvPr>
              <p:cNvSpPr txBox="1"/>
              <p:nvPr/>
            </p:nvSpPr>
            <p:spPr>
              <a:xfrm>
                <a:off x="4288504" y="2186000"/>
                <a:ext cx="33899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0BED2D8A-3BE2-5719-46C0-A752BE5366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88504" y="2186000"/>
                <a:ext cx="338998" cy="369332"/>
              </a:xfrm>
              <a:prstGeom prst="rect">
                <a:avLst/>
              </a:prstGeom>
              <a:blipFill>
                <a:blip r:embed="rId9"/>
                <a:stretch>
                  <a:fillRect r="-8929" b="-8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604429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1A102-D8EF-99F5-B704-EAB1189B1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Splits for Model Evaluation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FF9FEB89-C13C-11EF-303A-C355CF45438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02568616"/>
              </p:ext>
            </p:extLst>
          </p:nvPr>
        </p:nvGraphicFramePr>
        <p:xfrm>
          <a:off x="628650" y="2147416"/>
          <a:ext cx="7886700" cy="16775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DDFCF87D-04A5-6A40-8357-72AA03BCCA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3504400"/>
              </p:ext>
            </p:extLst>
          </p:nvPr>
        </p:nvGraphicFramePr>
        <p:xfrm>
          <a:off x="767065" y="3739771"/>
          <a:ext cx="7612554" cy="7086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0399">
                  <a:extLst>
                    <a:ext uri="{9D8B030D-6E8A-4147-A177-3AD203B41FA5}">
                      <a16:colId xmlns:a16="http://schemas.microsoft.com/office/drawing/2014/main" val="2147042847"/>
                    </a:ext>
                  </a:extLst>
                </a:gridCol>
                <a:gridCol w="1522155">
                  <a:extLst>
                    <a:ext uri="{9D8B030D-6E8A-4147-A177-3AD203B41FA5}">
                      <a16:colId xmlns:a16="http://schemas.microsoft.com/office/drawing/2014/main" val="6711034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CollegeCr.csv</a:t>
                      </a:r>
                    </a:p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Edwards.csv</a:t>
                      </a:r>
                    </a:p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OldTown.csv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3">
                              <a:lumMod val="50000"/>
                            </a:schemeClr>
                          </a:solidFill>
                        </a:rPr>
                        <a:t>CollegeCr.test.csv</a:t>
                      </a:r>
                    </a:p>
                    <a:p>
                      <a:pPr algn="ctr"/>
                      <a:r>
                        <a:rPr lang="en-US" dirty="0">
                          <a:solidFill>
                            <a:schemeClr val="accent3">
                              <a:lumMod val="50000"/>
                            </a:schemeClr>
                          </a:solidFill>
                        </a:rPr>
                        <a:t>Edwards.test.csv</a:t>
                      </a:r>
                    </a:p>
                    <a:p>
                      <a:pPr algn="ctr"/>
                      <a:r>
                        <a:rPr lang="en-US" dirty="0">
                          <a:solidFill>
                            <a:schemeClr val="accent3">
                              <a:lumMod val="50000"/>
                            </a:schemeClr>
                          </a:solidFill>
                        </a:rPr>
                        <a:t>OldTown.test.csv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98915751"/>
                  </a:ext>
                </a:extLst>
              </a:tr>
            </a:tbl>
          </a:graphicData>
        </a:graphic>
      </p:graphicFrame>
      <p:graphicFrame>
        <p:nvGraphicFramePr>
          <p:cNvPr id="11" name="Table 7">
            <a:extLst>
              <a:ext uri="{FF2B5EF4-FFF2-40B4-BE49-F238E27FC236}">
                <a16:creationId xmlns:a16="http://schemas.microsoft.com/office/drawing/2014/main" id="{1FDC4A8E-0599-902E-EB6A-A61DDE7C4B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4001107"/>
              </p:ext>
            </p:extLst>
          </p:nvPr>
        </p:nvGraphicFramePr>
        <p:xfrm>
          <a:off x="767065" y="1526333"/>
          <a:ext cx="7612554" cy="767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73006">
                  <a:extLst>
                    <a:ext uri="{9D8B030D-6E8A-4147-A177-3AD203B41FA5}">
                      <a16:colId xmlns:a16="http://schemas.microsoft.com/office/drawing/2014/main" val="2147042847"/>
                    </a:ext>
                  </a:extLst>
                </a:gridCol>
                <a:gridCol w="1517393">
                  <a:extLst>
                    <a:ext uri="{9D8B030D-6E8A-4147-A177-3AD203B41FA5}">
                      <a16:colId xmlns:a16="http://schemas.microsoft.com/office/drawing/2014/main" val="522731729"/>
                    </a:ext>
                  </a:extLst>
                </a:gridCol>
                <a:gridCol w="1522155">
                  <a:extLst>
                    <a:ext uri="{9D8B030D-6E8A-4147-A177-3AD203B41FA5}">
                      <a16:colId xmlns:a16="http://schemas.microsoft.com/office/drawing/2014/main" val="6711034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accent1"/>
                          </a:solidFill>
                        </a:rPr>
                        <a:t>Training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rgbClr val="1E407C"/>
                          </a:solidFill>
                        </a:rPr>
                        <a:t>Validation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rgbClr val="A3AAAD"/>
                          </a:solidFill>
                        </a:rPr>
                        <a:t>Test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767509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Optimize each model against this set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Compare models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A3AAAD"/>
                          </a:solidFill>
                        </a:rPr>
                        <a:t>Predict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83999049"/>
                  </a:ext>
                </a:extLst>
              </a:tr>
            </a:tbl>
          </a:graphicData>
        </a:graphic>
      </p:graphicFrame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241D3A5-B037-873C-CAEB-C2E557D5AE31}"/>
              </a:ext>
            </a:extLst>
          </p:cNvPr>
          <p:cNvCxnSpPr>
            <a:cxnSpLocks/>
          </p:cNvCxnSpPr>
          <p:nvPr/>
        </p:nvCxnSpPr>
        <p:spPr>
          <a:xfrm>
            <a:off x="848659" y="3739771"/>
            <a:ext cx="5934635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0EEACC3-9602-1BC7-12B6-68E6DCAC7511}"/>
              </a:ext>
            </a:extLst>
          </p:cNvPr>
          <p:cNvCxnSpPr>
            <a:cxnSpLocks/>
          </p:cNvCxnSpPr>
          <p:nvPr/>
        </p:nvCxnSpPr>
        <p:spPr>
          <a:xfrm>
            <a:off x="6914776" y="3739771"/>
            <a:ext cx="1416424" cy="0"/>
          </a:xfrm>
          <a:prstGeom prst="line">
            <a:avLst/>
          </a:prstGeom>
          <a:ln w="25400">
            <a:solidFill>
              <a:srgbClr val="4F56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05234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14E9D-98C0-5C09-27E1-023D65C70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Mean Squared Error Comparison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A301E3C-FE6A-FA9B-F611-E7BD7F6E1DA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75560403"/>
              </p:ext>
            </p:extLst>
          </p:nvPr>
        </p:nvGraphicFramePr>
        <p:xfrm>
          <a:off x="628650" y="1250950"/>
          <a:ext cx="7886700" cy="47926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064A76DF-4F3D-F1B9-EA7D-44A93A2CD3EC}"/>
              </a:ext>
            </a:extLst>
          </p:cNvPr>
          <p:cNvSpPr txBox="1"/>
          <p:nvPr/>
        </p:nvSpPr>
        <p:spPr>
          <a:xfrm>
            <a:off x="2372412" y="5711901"/>
            <a:ext cx="67349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solidFill>
                  <a:srgbClr val="595959"/>
                </a:solidFill>
              </a:rPr>
              <a:t>Family:</a:t>
            </a:r>
          </a:p>
        </p:txBody>
      </p:sp>
    </p:spTree>
    <p:extLst>
      <p:ext uri="{BB962C8B-B14F-4D97-AF65-F5344CB8AC3E}">
        <p14:creationId xmlns:p14="http://schemas.microsoft.com/office/powerpoint/2010/main" val="5174380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2C123-0E0E-F35D-5521-681E17EAA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XGBoost</a:t>
            </a:r>
            <a:r>
              <a:rPr lang="en-US" dirty="0"/>
              <a:t>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6308C9-3099-7402-9839-2BBD716ADE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eXtreme</a:t>
            </a:r>
            <a:r>
              <a:rPr lang="en-US" dirty="0"/>
              <a:t> Gradient Boosted trees</a:t>
            </a:r>
          </a:p>
          <a:p>
            <a:r>
              <a:rPr lang="en-US" dirty="0"/>
              <a:t>Ensemble method</a:t>
            </a:r>
          </a:p>
          <a:p>
            <a:pPr lvl="1"/>
            <a:r>
              <a:rPr lang="en-US" dirty="0"/>
              <a:t>Based on predicting errors from previous models in algorithm</a:t>
            </a:r>
          </a:p>
          <a:p>
            <a:r>
              <a:rPr lang="en-US" dirty="0"/>
              <a:t>Learns slowly to avoid overfitting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80C5C75F-5CE4-863D-6900-131A46987A4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202" b="22157"/>
          <a:stretch/>
        </p:blipFill>
        <p:spPr>
          <a:xfrm>
            <a:off x="1186823" y="2725272"/>
            <a:ext cx="6770353" cy="3163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9717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AA7DF6-BC97-2E22-B7B9-D92C743760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XGBoost</a:t>
            </a:r>
            <a:r>
              <a:rPr lang="en-US" dirty="0"/>
              <a:t> Model Results</a:t>
            </a: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F49003F9-DD68-650B-FE78-56236465114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817453"/>
              </p:ext>
            </p:extLst>
          </p:nvPr>
        </p:nvGraphicFramePr>
        <p:xfrm>
          <a:off x="628650" y="1250951"/>
          <a:ext cx="7886700" cy="40860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5F6322B0-2779-6455-2832-F943339CA9D3}"/>
              </a:ext>
            </a:extLst>
          </p:cNvPr>
          <p:cNvSpPr txBox="1"/>
          <p:nvPr/>
        </p:nvSpPr>
        <p:spPr>
          <a:xfrm>
            <a:off x="628650" y="5336989"/>
            <a:ext cx="78866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2"/>
                </a:solidFill>
              </a:rPr>
              <a:t>Remaining 54 features had &lt;0.5% importance</a:t>
            </a:r>
          </a:p>
        </p:txBody>
      </p:sp>
    </p:spTree>
    <p:extLst>
      <p:ext uri="{BB962C8B-B14F-4D97-AF65-F5344CB8AC3E}">
        <p14:creationId xmlns:p14="http://schemas.microsoft.com/office/powerpoint/2010/main" val="28857602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PA Palette">
      <a:dk1>
        <a:srgbClr val="000000"/>
      </a:dk1>
      <a:lt1>
        <a:srgbClr val="FFFFFF"/>
      </a:lt1>
      <a:dk2>
        <a:srgbClr val="041E41"/>
      </a:dk2>
      <a:lt2>
        <a:srgbClr val="B8D6E6"/>
      </a:lt2>
      <a:accent1>
        <a:srgbClr val="009CDE"/>
      </a:accent1>
      <a:accent2>
        <a:srgbClr val="1E407C"/>
      </a:accent2>
      <a:accent3>
        <a:srgbClr val="A3AAAD"/>
      </a:accent3>
      <a:accent4>
        <a:srgbClr val="83B1D4"/>
      </a:accent4>
      <a:accent5>
        <a:srgbClr val="3EA39E"/>
      </a:accent5>
      <a:accent6>
        <a:srgbClr val="305470"/>
      </a:accent6>
      <a:hlink>
        <a:srgbClr val="64B8B6"/>
      </a:hlink>
      <a:folHlink>
        <a:srgbClr val="7D4C7C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204A49901785041AF741C157FF60EBA" ma:contentTypeVersion="12" ma:contentTypeDescription="Create a new document." ma:contentTypeScope="" ma:versionID="2dc561ac532b927686394fff98d3cec6">
  <xsd:schema xmlns:xsd="http://www.w3.org/2001/XMLSchema" xmlns:xs="http://www.w3.org/2001/XMLSchema" xmlns:p="http://schemas.microsoft.com/office/2006/metadata/properties" xmlns:ns2="c7c738f6-68ec-422e-b0e4-3523873f7adf" xmlns:ns3="542b8847-f5d4-4c9f-bd30-657d16e5db1d" targetNamespace="http://schemas.microsoft.com/office/2006/metadata/properties" ma:root="true" ma:fieldsID="37215006c6ba2f10ad2271fcfa8576ba" ns2:_="" ns3:_="">
    <xsd:import namespace="c7c738f6-68ec-422e-b0e4-3523873f7adf"/>
    <xsd:import namespace="542b8847-f5d4-4c9f-bd30-657d16e5db1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7c738f6-68ec-422e-b0e4-3523873f7ad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7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42b8847-f5d4-4c9f-bd30-657d16e5db1d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695DECE-CC99-4112-B0D2-8793A979115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7c738f6-68ec-422e-b0e4-3523873f7adf"/>
    <ds:schemaRef ds:uri="542b8847-f5d4-4c9f-bd30-657d16e5db1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BDECC34-8DC0-475B-B1C3-9DBC06D6997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539C208-1A3D-45B3-82F3-3826437EC099}">
  <ds:schemaRefs>
    <ds:schemaRef ds:uri="http://schemas.microsoft.com/office/2006/metadata/properties"/>
    <ds:schemaRef ds:uri="http://schemas.microsoft.com/office/infopath/2007/PartnerControls"/>
  </ds:schemaRefs>
</ds:datastoreItem>
</file>

<file path=docMetadata/LabelInfo.xml><?xml version="1.0" encoding="utf-8"?>
<clbl:labelList xmlns:clbl="http://schemas.microsoft.com/office/2020/mipLabelMetadata">
  <clbl:label id="{7cf48d45-3ddb-4389-a9c1-c115526eb52e}" enabled="0" method="" siteId="{7cf48d45-3ddb-4389-a9c1-c115526eb52e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875</TotalTime>
  <Words>375</Words>
  <Application>Microsoft Office PowerPoint</Application>
  <PresentationFormat>On-screen Show (4:3)</PresentationFormat>
  <Paragraphs>80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Cambria Math</vt:lpstr>
      <vt:lpstr>Franklin Gothic Book</vt:lpstr>
      <vt:lpstr>Franklin Gothic Medium</vt:lpstr>
      <vt:lpstr>Office Theme</vt:lpstr>
      <vt:lpstr>RE/MAX Housing Prediction Model</vt:lpstr>
      <vt:lpstr>Executive Summary</vt:lpstr>
      <vt:lpstr>Data Quality Remediation and Transformations</vt:lpstr>
      <vt:lpstr>Model Families Evaluated</vt:lpstr>
      <vt:lpstr>Model Comparison Measure</vt:lpstr>
      <vt:lpstr>Splits for Model Evaluation</vt:lpstr>
      <vt:lpstr>Mean Squared Error Comparison</vt:lpstr>
      <vt:lpstr>XGBoost Overview</vt:lpstr>
      <vt:lpstr>XGBoost Model Results</vt:lpstr>
      <vt:lpstr>Parameter Tuning</vt:lpstr>
      <vt:lpstr>Next Steps</vt:lpstr>
      <vt:lpstr>Appendix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Sweigard, Neil Andrew</cp:lastModifiedBy>
  <cp:revision>56</cp:revision>
  <dcterms:created xsi:type="dcterms:W3CDTF">2018-03-19T17:38:41Z</dcterms:created>
  <dcterms:modified xsi:type="dcterms:W3CDTF">2022-08-06T02:15:04Z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0x0101009204A49901785041AF741C157FF60EBA</vt:lpwstr>
  </property>
</Properties>
</file>

<file path=docProps/thumbnail.jpeg>
</file>